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6" r:id="rId3"/>
  </p:sldIdLst>
  <p:sldSz cx="7559675" cy="102600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3939" autoAdjust="0"/>
  </p:normalViewPr>
  <p:slideViewPr>
    <p:cSldViewPr>
      <p:cViewPr>
        <p:scale>
          <a:sx n="75" d="100"/>
          <a:sy n="75" d="100"/>
        </p:scale>
        <p:origin x="1688" y="-19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06AC04C-63B0-790D-58DE-597EE31163FD}"/>
              </a:ext>
            </a:extLst>
          </p:cNvPr>
          <p:cNvSpPr txBox="1"/>
          <p:nvPr/>
        </p:nvSpPr>
        <p:spPr>
          <a:xfrm>
            <a:off x="638174" y="177006"/>
            <a:ext cx="63706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Red Sword HJ Plant Protection Drone（</a:t>
            </a:r>
            <a:r>
              <a:rPr lang="en-US" altLang="zh-CN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30L</a:t>
            </a:r>
            <a:r>
              <a:rPr lang="zh-CN" altLang="en-US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ar-AE" altLang="zh-CN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السيف الأحمر رش حماية النباتات الطائرات بدون طيار</a:t>
            </a:r>
            <a:r>
              <a:rPr lang="en-US" altLang="zh-CN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30L</a:t>
            </a:r>
            <a:r>
              <a:rPr lang="zh-CN" altLang="en-US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230122D-F904-F416-9C7F-45C372D91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37" y="786605"/>
            <a:ext cx="6370638" cy="261123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974A40D-A57D-73D8-B230-547D00633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944" y="3255943"/>
            <a:ext cx="6370638" cy="2462055"/>
          </a:xfrm>
          <a:prstGeom prst="rect">
            <a:avLst/>
          </a:prstGeom>
        </p:spPr>
      </p:pic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E1A0A03B-3A31-383F-07D9-BF4734474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01086"/>
              </p:ext>
            </p:extLst>
          </p:nvPr>
        </p:nvGraphicFramePr>
        <p:xfrm>
          <a:off x="641878" y="5892006"/>
          <a:ext cx="6643159" cy="40386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21001">
                  <a:extLst>
                    <a:ext uri="{9D8B030D-6E8A-4147-A177-3AD203B41FA5}">
                      <a16:colId xmlns:a16="http://schemas.microsoft.com/office/drawing/2014/main" val="3718508945"/>
                    </a:ext>
                  </a:extLst>
                </a:gridCol>
                <a:gridCol w="1339613">
                  <a:extLst>
                    <a:ext uri="{9D8B030D-6E8A-4147-A177-3AD203B41FA5}">
                      <a16:colId xmlns:a16="http://schemas.microsoft.com/office/drawing/2014/main" val="3328216032"/>
                    </a:ext>
                  </a:extLst>
                </a:gridCol>
                <a:gridCol w="2104484">
                  <a:extLst>
                    <a:ext uri="{9D8B030D-6E8A-4147-A177-3AD203B41FA5}">
                      <a16:colId xmlns:a16="http://schemas.microsoft.com/office/drawing/2014/main" val="2663001475"/>
                    </a:ext>
                  </a:extLst>
                </a:gridCol>
                <a:gridCol w="2178061">
                  <a:extLst>
                    <a:ext uri="{9D8B030D-6E8A-4147-A177-3AD203B41FA5}">
                      <a16:colId xmlns:a16="http://schemas.microsoft.com/office/drawing/2014/main" val="2109627969"/>
                    </a:ext>
                  </a:extLst>
                </a:gridCol>
              </a:tblGrid>
              <a:tr h="489857">
                <a:tc gridSpan="4">
                  <a:txBody>
                    <a:bodyPr/>
                    <a:lstStyle/>
                    <a:p>
                      <a:pPr indent="356870" algn="ctr"/>
                      <a:r>
                        <a:rPr lang="zh-CN" sz="1100" kern="100" dirty="0">
                          <a:effectLst/>
                        </a:rPr>
                        <a:t>红剑植保无人机</a:t>
                      </a:r>
                      <a:r>
                        <a:rPr lang="en-US" sz="1100" kern="100" dirty="0">
                          <a:effectLst/>
                        </a:rPr>
                        <a:t>/Red Sword HJ Plant Protection Drone</a:t>
                      </a:r>
                      <a:r>
                        <a:rPr lang="zh-CN" altLang="en-US" sz="1100" kern="100" dirty="0">
                          <a:effectLst/>
                        </a:rPr>
                        <a:t>（</a:t>
                      </a:r>
                      <a:r>
                        <a:rPr lang="en-US" altLang="zh-CN" sz="1100" kern="100" dirty="0">
                          <a:effectLst/>
                        </a:rPr>
                        <a:t>30L</a:t>
                      </a:r>
                      <a:r>
                        <a:rPr lang="zh-CN" altLang="en-US" sz="1100" kern="100" dirty="0">
                          <a:effectLst/>
                        </a:rPr>
                        <a:t>）</a:t>
                      </a:r>
                      <a:endParaRPr lang="zh-CN" sz="11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906249"/>
                  </a:ext>
                </a:extLst>
              </a:tr>
              <a:tr h="358941">
                <a:tc>
                  <a:txBody>
                    <a:bodyPr/>
                    <a:lstStyle/>
                    <a:p>
                      <a:pPr indent="0" algn="l"/>
                      <a:r>
                        <a:rPr lang="zh-CN" altLang="en-US" sz="1100" kern="100" dirty="0">
                          <a:effectLst/>
                        </a:rPr>
                        <a:t>分项</a:t>
                      </a:r>
                      <a:r>
                        <a:rPr lang="zh-CN" sz="1100" kern="100" dirty="0">
                          <a:effectLst/>
                        </a:rPr>
                        <a:t>名 称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254000" algn="just"/>
                      <a:r>
                        <a:rPr lang="ar-AE" altLang="zh-CN" sz="1100" kern="100" dirty="0">
                          <a:effectLst/>
                        </a:rPr>
                        <a:t>اسم البند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/>
                      <a:r>
                        <a:rPr lang="en-US" sz="1100" kern="100" dirty="0" err="1">
                          <a:effectLst/>
                        </a:rPr>
                        <a:t>Thesub</a:t>
                      </a:r>
                      <a:r>
                        <a:rPr lang="en-US" sz="1100" kern="100" dirty="0">
                          <a:effectLst/>
                        </a:rPr>
                        <a:t>-item name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en-US" sz="1100" kern="100" dirty="0">
                          <a:effectLst/>
                        </a:rPr>
                        <a:t>Main parameter indicators</a:t>
                      </a:r>
                      <a:r>
                        <a:rPr lang="zh-CN" altLang="en-US" sz="1100" kern="100" dirty="0">
                          <a:effectLst/>
                        </a:rPr>
                        <a:t>无人机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extLst>
                  <a:ext uri="{0D108BD9-81ED-4DB2-BD59-A6C34878D82A}">
                    <a16:rowId xmlns:a16="http://schemas.microsoft.com/office/drawing/2014/main" val="2880887675"/>
                  </a:ext>
                </a:extLst>
              </a:tr>
              <a:tr h="257050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altLang="en-US" sz="1100" kern="100" dirty="0">
                          <a:effectLst/>
                        </a:rPr>
                        <a:t>无人机</a:t>
                      </a:r>
                      <a:r>
                        <a:rPr lang="zh-CN" sz="1100" kern="100" dirty="0">
                          <a:effectLst/>
                        </a:rPr>
                        <a:t>材 质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الطائرات بدون طيار المواد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Material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0" dirty="0">
                          <a:effectLst/>
                        </a:rPr>
                        <a:t>High strength carbon fiber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661763196"/>
                  </a:ext>
                </a:extLst>
              </a:tr>
              <a:tr h="257050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无人机尺寸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أبعاد الطائرات بدون طيار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UAV size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0">
                          <a:effectLst/>
                        </a:rPr>
                        <a:t>2835mm*2574mm*986mm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329530852"/>
                  </a:ext>
                </a:extLst>
              </a:tr>
              <a:tr h="261947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无人机重量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وزن الطائرات بدون طيار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Drone weight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0" dirty="0">
                          <a:effectLst/>
                        </a:rPr>
                        <a:t>19kg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3312653685"/>
                  </a:ext>
                </a:extLst>
              </a:tr>
              <a:tr h="301639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最大起飞重量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أقصى وزن الاقلاع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Maximum take-off weight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70 kg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2589228050"/>
                  </a:ext>
                </a:extLst>
              </a:tr>
              <a:tr h="257050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空机悬停时间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تحوم الوقت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Empty aircraft hovering time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18s 30000mAh 35minutes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753744129"/>
                  </a:ext>
                </a:extLst>
              </a:tr>
              <a:tr h="346871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药箱容积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حجم مربع الطب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medicine box capacity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30L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2275666487"/>
                  </a:ext>
                </a:extLst>
              </a:tr>
              <a:tr h="301639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喷洒宽度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عرض الرش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Spray width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r>
                        <a:rPr lang="zh-CN" sz="1100" kern="100">
                          <a:effectLst/>
                        </a:rPr>
                        <a:t>∽</a:t>
                      </a:r>
                      <a:r>
                        <a:rPr lang="en-US" sz="1100" kern="100">
                          <a:effectLst/>
                        </a:rPr>
                        <a:t>8m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763607514"/>
                  </a:ext>
                </a:extLst>
              </a:tr>
              <a:tr h="301639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喷洒颗粒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رش الجسيمات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Spray particles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0.5</a:t>
                      </a:r>
                      <a:r>
                        <a:rPr lang="zh-CN" sz="1100" kern="100" dirty="0">
                          <a:effectLst/>
                        </a:rPr>
                        <a:t>∽</a:t>
                      </a:r>
                      <a:r>
                        <a:rPr lang="en-US" sz="1100" kern="100" dirty="0">
                          <a:effectLst/>
                        </a:rPr>
                        <a:t>6mm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513131120"/>
                  </a:ext>
                </a:extLst>
              </a:tr>
              <a:tr h="301639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雾化颗粒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الجسيمات متناهية الصغر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Atomized particles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50 </a:t>
                      </a:r>
                      <a:r>
                        <a:rPr lang="zh-CN" sz="1100" kern="100" dirty="0">
                          <a:effectLst/>
                        </a:rPr>
                        <a:t>∽</a:t>
                      </a:r>
                      <a:r>
                        <a:rPr lang="en-US" sz="1100" kern="100" dirty="0">
                          <a:effectLst/>
                        </a:rPr>
                        <a:t>500µm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353739614"/>
                  </a:ext>
                </a:extLst>
              </a:tr>
              <a:tr h="301639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遥控距离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بعد المسافة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Remote control distance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3</a:t>
                      </a:r>
                      <a:r>
                        <a:rPr lang="zh-CN" sz="1100" kern="100" dirty="0">
                          <a:effectLst/>
                        </a:rPr>
                        <a:t>∽</a:t>
                      </a:r>
                      <a:r>
                        <a:rPr lang="en-US" sz="1100" kern="100" dirty="0">
                          <a:effectLst/>
                        </a:rPr>
                        <a:t>5 km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116579109"/>
                  </a:ext>
                </a:extLst>
              </a:tr>
              <a:tr h="301639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定位系统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نظام تحديد المواقع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Guidance mode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GPS, </a:t>
                      </a:r>
                      <a:r>
                        <a:rPr lang="en-US" sz="1100" kern="100" dirty="0" err="1">
                          <a:effectLst/>
                        </a:rPr>
                        <a:t>Beidou</a:t>
                      </a:r>
                      <a:r>
                        <a:rPr lang="en-US" sz="1100" kern="100" dirty="0">
                          <a:effectLst/>
                        </a:rPr>
                        <a:t>, Galileo, GLONASS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3376538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55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A6C1BD-5ACA-E367-341C-26BCB5BE2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712BF949-5038-FC0F-94A7-7D1FDAAE23AA}"/>
              </a:ext>
            </a:extLst>
          </p:cNvPr>
          <p:cNvSpPr txBox="1"/>
          <p:nvPr/>
        </p:nvSpPr>
        <p:spPr>
          <a:xfrm>
            <a:off x="731837" y="177006"/>
            <a:ext cx="63706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Red Sword HJ Plant Protection Drone（</a:t>
            </a:r>
            <a:r>
              <a:rPr lang="en-US" altLang="zh-CN" sz="16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50L</a:t>
            </a:r>
            <a:r>
              <a:rPr lang="zh-CN" altLang="en-US" sz="16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ar-AE" altLang="zh-CN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السيف الأحمر رش حماية النباتات الطائرات بدون طيار</a:t>
            </a:r>
            <a:r>
              <a:rPr lang="zh-CN" altLang="en-US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50L</a:t>
            </a:r>
            <a:r>
              <a:rPr lang="zh-CN" altLang="en-US" sz="16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6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F5D1E27-D563-3DA7-D5A1-DB6AB78A9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424" y="1141252"/>
            <a:ext cx="6370638" cy="261123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B48EAF7-641E-BB20-A8A7-4A5139839D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237" y="3898978"/>
            <a:ext cx="6370638" cy="2462055"/>
          </a:xfrm>
          <a:prstGeom prst="rect">
            <a:avLst/>
          </a:prstGeom>
        </p:spPr>
      </p:pic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4F66731-5D5C-B8B0-FF7B-C4D43E757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44956"/>
              </p:ext>
            </p:extLst>
          </p:nvPr>
        </p:nvGraphicFramePr>
        <p:xfrm>
          <a:off x="304802" y="6361033"/>
          <a:ext cx="6904035" cy="372197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3718508945"/>
                    </a:ext>
                  </a:extLst>
                </a:gridCol>
                <a:gridCol w="1417635">
                  <a:extLst>
                    <a:ext uri="{9D8B030D-6E8A-4147-A177-3AD203B41FA5}">
                      <a16:colId xmlns:a16="http://schemas.microsoft.com/office/drawing/2014/main" val="3494874366"/>
                    </a:ext>
                  </a:extLst>
                </a:gridCol>
                <a:gridCol w="2020504">
                  <a:extLst>
                    <a:ext uri="{9D8B030D-6E8A-4147-A177-3AD203B41FA5}">
                      <a16:colId xmlns:a16="http://schemas.microsoft.com/office/drawing/2014/main" val="2663001475"/>
                    </a:ext>
                  </a:extLst>
                </a:gridCol>
                <a:gridCol w="2322896">
                  <a:extLst>
                    <a:ext uri="{9D8B030D-6E8A-4147-A177-3AD203B41FA5}">
                      <a16:colId xmlns:a16="http://schemas.microsoft.com/office/drawing/2014/main" val="2109627969"/>
                    </a:ext>
                  </a:extLst>
                </a:gridCol>
              </a:tblGrid>
              <a:tr h="451451">
                <a:tc gridSpan="4">
                  <a:txBody>
                    <a:bodyPr/>
                    <a:lstStyle/>
                    <a:p>
                      <a:pPr indent="356870" algn="ctr"/>
                      <a:r>
                        <a:rPr lang="zh-CN" sz="1400" kern="100" dirty="0">
                          <a:effectLst/>
                        </a:rPr>
                        <a:t>红剑植保无人机</a:t>
                      </a:r>
                      <a:r>
                        <a:rPr lang="en-US" sz="1400" kern="100" dirty="0">
                          <a:effectLst/>
                        </a:rPr>
                        <a:t>/Red Sword HJ Plant Protection Drone(50L)</a:t>
                      </a:r>
                      <a:endParaRPr lang="zh-CN" sz="14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906249"/>
                  </a:ext>
                </a:extLst>
              </a:tr>
              <a:tr h="330800">
                <a:tc>
                  <a:txBody>
                    <a:bodyPr/>
                    <a:lstStyle/>
                    <a:p>
                      <a:pPr indent="0" algn="l"/>
                      <a:r>
                        <a:rPr lang="en-US" altLang="zh-CN" sz="1100" kern="100" dirty="0">
                          <a:effectLst/>
                        </a:rPr>
                        <a:t>      </a:t>
                      </a:r>
                      <a:r>
                        <a:rPr lang="zh-CN" altLang="en-US" sz="1100" kern="100" dirty="0">
                          <a:effectLst/>
                        </a:rPr>
                        <a:t>分项</a:t>
                      </a:r>
                      <a:r>
                        <a:rPr lang="zh-CN" sz="1100" kern="100" dirty="0">
                          <a:effectLst/>
                        </a:rPr>
                        <a:t>名称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ar-AE" altLang="zh-CN" sz="1100" kern="100" dirty="0">
                          <a:effectLst/>
                        </a:rPr>
                        <a:t>اسم البند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/>
                      <a:r>
                        <a:rPr lang="en-US" sz="1100" kern="100" dirty="0" err="1">
                          <a:effectLst/>
                        </a:rPr>
                        <a:t>Thesub</a:t>
                      </a:r>
                      <a:r>
                        <a:rPr lang="en-US" sz="1100" kern="100" dirty="0">
                          <a:effectLst/>
                        </a:rPr>
                        <a:t>-item name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en-US" sz="1100" kern="100" dirty="0">
                          <a:effectLst/>
                        </a:rPr>
                        <a:t>Main parameter indicators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extLst>
                  <a:ext uri="{0D108BD9-81ED-4DB2-BD59-A6C34878D82A}">
                    <a16:rowId xmlns:a16="http://schemas.microsoft.com/office/drawing/2014/main" val="2880887675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altLang="en-US" sz="1100" kern="100" dirty="0">
                          <a:effectLst/>
                        </a:rPr>
                        <a:t>无人机</a:t>
                      </a:r>
                      <a:r>
                        <a:rPr lang="zh-CN" sz="1100" kern="100" dirty="0">
                          <a:effectLst/>
                        </a:rPr>
                        <a:t>材质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الطائرات بدون طيار المواد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Material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0" dirty="0">
                          <a:effectLst/>
                        </a:rPr>
                        <a:t>High strength carbon fiber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661763196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无人机尺寸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أبعاد الطائرات بدون طيار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UAV size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0">
                          <a:effectLst/>
                        </a:rPr>
                        <a:t>2835mm*2574mm*986mm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329530852"/>
                  </a:ext>
                </a:extLst>
              </a:tr>
              <a:tr h="241410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无人机重量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وزن الطائرات بدون طيار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Drone weight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0" dirty="0">
                          <a:effectLst/>
                        </a:rPr>
                        <a:t>19kg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3312653685"/>
                  </a:ext>
                </a:extLst>
              </a:tr>
              <a:tr h="277991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最大起飞重量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أقصى وزن الاقلاع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Maximum take-off weight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70 kg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2589228050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空机悬停时间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تحوم الوقت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Empty aircraft hovering time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18s 30000mAh 20 minutes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753744129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药箱容积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حجم مربع الطب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medicine box capacity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50L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2275666487"/>
                  </a:ext>
                </a:extLst>
              </a:tr>
              <a:tr h="277991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喷洒宽度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عرض الرش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Spray width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r>
                        <a:rPr lang="zh-CN" sz="1100" kern="100">
                          <a:effectLst/>
                        </a:rPr>
                        <a:t>∽</a:t>
                      </a:r>
                      <a:r>
                        <a:rPr lang="en-US" sz="1100" kern="100">
                          <a:effectLst/>
                        </a:rPr>
                        <a:t>8m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763607514"/>
                  </a:ext>
                </a:extLst>
              </a:tr>
              <a:tr h="277991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喷洒颗粒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رش الجسيمات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Spray particles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0.5</a:t>
                      </a:r>
                      <a:r>
                        <a:rPr lang="zh-CN" sz="1100" kern="100" dirty="0">
                          <a:effectLst/>
                        </a:rPr>
                        <a:t>∽</a:t>
                      </a:r>
                      <a:r>
                        <a:rPr lang="en-US" sz="1100" kern="100" dirty="0">
                          <a:effectLst/>
                        </a:rPr>
                        <a:t>6mm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513131120"/>
                  </a:ext>
                </a:extLst>
              </a:tr>
              <a:tr h="277991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雾化颗粒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الجسيمات متناهية الصغر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Atomized particles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50 </a:t>
                      </a:r>
                      <a:r>
                        <a:rPr lang="zh-CN" sz="1100" kern="100" dirty="0">
                          <a:effectLst/>
                        </a:rPr>
                        <a:t>∽</a:t>
                      </a:r>
                      <a:r>
                        <a:rPr lang="en-US" sz="1100" kern="100" dirty="0">
                          <a:effectLst/>
                        </a:rPr>
                        <a:t>500µm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353739614"/>
                  </a:ext>
                </a:extLst>
              </a:tr>
              <a:tr h="277991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遥控距离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بعد المسافة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Remote control distance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3</a:t>
                      </a:r>
                      <a:r>
                        <a:rPr lang="zh-CN" sz="1100" kern="100" dirty="0">
                          <a:effectLst/>
                        </a:rPr>
                        <a:t>∽</a:t>
                      </a:r>
                      <a:r>
                        <a:rPr lang="en-US" sz="1100" kern="100" dirty="0">
                          <a:effectLst/>
                        </a:rPr>
                        <a:t>5 km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1116579109"/>
                  </a:ext>
                </a:extLst>
              </a:tr>
              <a:tr h="277991"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zh-CN" sz="1100" kern="100" dirty="0">
                          <a:effectLst/>
                        </a:rPr>
                        <a:t>定位系统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ar-AE" altLang="zh-CN" sz="1100" kern="100" dirty="0">
                          <a:effectLst/>
                        </a:rPr>
                        <a:t>نظام تحديد المواقع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52050" marR="52050" marT="7229" marB="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ts val="1600"/>
                        </a:lnSpc>
                      </a:pPr>
                      <a:r>
                        <a:rPr lang="en-US" sz="1100" kern="100">
                          <a:effectLst/>
                        </a:rPr>
                        <a:t>Guidance mode</a:t>
                      </a:r>
                      <a:endParaRPr lang="zh-CN" sz="1100" kern="10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600"/>
                        </a:lnSpc>
                      </a:pPr>
                      <a:r>
                        <a:rPr lang="en-US" sz="1100" kern="100" dirty="0">
                          <a:effectLst/>
                        </a:rPr>
                        <a:t>GPS, </a:t>
                      </a:r>
                      <a:r>
                        <a:rPr lang="en-US" sz="1100" kern="100" dirty="0" err="1">
                          <a:effectLst/>
                        </a:rPr>
                        <a:t>Beidou</a:t>
                      </a:r>
                      <a:r>
                        <a:rPr lang="en-US" sz="1100" kern="100" dirty="0">
                          <a:effectLst/>
                        </a:rPr>
                        <a:t>, Galileo, GLONASS</a:t>
                      </a:r>
                      <a:endParaRPr lang="zh-CN" sz="1100" kern="100" dirty="0">
                        <a:effectLst/>
                        <a:latin typeface="+mj-lt"/>
                        <a:ea typeface="等线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8193" marR="52050" marT="7229" marB="0" anchor="ctr"/>
                </a:tc>
                <a:extLst>
                  <a:ext uri="{0D108BD9-81ED-4DB2-BD59-A6C34878D82A}">
                    <a16:rowId xmlns:a16="http://schemas.microsoft.com/office/drawing/2014/main" val="3376538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73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329</Words>
  <Application>Microsoft Office PowerPoint</Application>
  <PresentationFormat>自定义</PresentationFormat>
  <Paragraphs>102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微软雅黑</vt:lpstr>
      <vt:lpstr>Arial</vt:lpstr>
      <vt:lpstr>Calibri</vt:lpstr>
      <vt:lpstr>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jingfu wang</cp:lastModifiedBy>
  <cp:revision>24</cp:revision>
  <dcterms:created xsi:type="dcterms:W3CDTF">2006-08-16T00:00:00Z</dcterms:created>
  <dcterms:modified xsi:type="dcterms:W3CDTF">2024-11-22T08:13:30Z</dcterms:modified>
</cp:coreProperties>
</file>